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</p:sldIdLst>
  <p:sldSz cy="5143500" cx="9144000"/>
  <p:notesSz cx="6858000" cy="9144000"/>
  <p:embeddedFontLst>
    <p:embeddedFont>
      <p:font typeface="Corbel"/>
      <p:regular r:id="rId14"/>
      <p:bold r:id="rId15"/>
      <p:italic r:id="rId16"/>
      <p:boldItalic r:id="rId17"/>
    </p:embeddedFont>
    <p:embeddedFont>
      <p:font typeface="Arvo"/>
      <p:regular r:id="rId18"/>
      <p:bold r:id="rId19"/>
      <p:italic r:id="rId20"/>
      <p:boldItalic r:id="rId2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Arvo-italic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21" Type="http://schemas.openxmlformats.org/officeDocument/2006/relationships/font" Target="fonts/Arv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Corbel-bold.fntdata"/><Relationship Id="rId14" Type="http://schemas.openxmlformats.org/officeDocument/2006/relationships/font" Target="fonts/Corbel-regular.fntdata"/><Relationship Id="rId17" Type="http://schemas.openxmlformats.org/officeDocument/2006/relationships/font" Target="fonts/Corbel-boldItalic.fntdata"/><Relationship Id="rId16" Type="http://schemas.openxmlformats.org/officeDocument/2006/relationships/font" Target="fonts/Corbel-italic.fntdata"/><Relationship Id="rId5" Type="http://schemas.openxmlformats.org/officeDocument/2006/relationships/notesMaster" Target="notesMasters/notesMaster1.xml"/><Relationship Id="rId19" Type="http://schemas.openxmlformats.org/officeDocument/2006/relationships/font" Target="fonts/Arvo-bold.fntdata"/><Relationship Id="rId6" Type="http://schemas.openxmlformats.org/officeDocument/2006/relationships/slide" Target="slides/slide1.xml"/><Relationship Id="rId18" Type="http://schemas.openxmlformats.org/officeDocument/2006/relationships/font" Target="fonts/Arvo-regular.fntdata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da3a05bbd1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da3a05bbd1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da3a05bbd1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da3a05bbd1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da3a05bbd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da3a05bbd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da4cbe9211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da4cbe9211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da3a05bbd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da3a05bbd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da3a05bbd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da3a05bbd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da4cbe9211_2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da4cbe9211_2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5.png"/><Relationship Id="rId4" Type="http://schemas.openxmlformats.org/officeDocument/2006/relationships/image" Target="../media/image5.png"/><Relationship Id="rId5" Type="http://schemas.openxmlformats.org/officeDocument/2006/relationships/image" Target="../media/image9.png"/><Relationship Id="rId6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3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0" l="10690" r="0" t="0"/>
          <a:stretch/>
        </p:blipFill>
        <p:spPr>
          <a:xfrm>
            <a:off x="1" y="0"/>
            <a:ext cx="94231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638825" y="73400"/>
            <a:ext cx="3455700" cy="705000"/>
          </a:xfrm>
          <a:prstGeom prst="rect">
            <a:avLst/>
          </a:prstGeom>
          <a:noFill/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s" sz="418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Lambda-Force</a:t>
            </a:r>
            <a:endParaRPr sz="418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08675" y="2687550"/>
            <a:ext cx="7437300" cy="208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b="1" lang="es" sz="25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Reto 2: ¿Quién es el que anda ahí?</a:t>
            </a:r>
            <a:endParaRPr b="1" sz="25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b="1" sz="2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Integrantes:</a:t>
            </a: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Karen Zúñiga</a:t>
            </a: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Moisés</a:t>
            </a:r>
            <a:r>
              <a:rPr lang="e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 López</a:t>
            </a: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Ricardo Treviño</a:t>
            </a: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rPr lang="es" sz="2000">
                <a:solidFill>
                  <a:schemeClr val="lt1"/>
                </a:solidFill>
                <a:latin typeface="Corbel"/>
                <a:ea typeface="Corbel"/>
                <a:cs typeface="Corbel"/>
                <a:sym typeface="Corbel"/>
              </a:rPr>
              <a:t>Atziri Reyna</a:t>
            </a: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75"/>
              <a:buNone/>
            </a:pPr>
            <a:r>
              <a:t/>
            </a:r>
            <a:endParaRPr sz="2000">
              <a:solidFill>
                <a:schemeClr val="lt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57" name="Google Shape;57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8676" y="73400"/>
            <a:ext cx="571499" cy="597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Google Shape;62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69775" y="2927379"/>
            <a:ext cx="5414850" cy="1780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9771" y="1136900"/>
            <a:ext cx="2352475" cy="132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idx="4294967295" type="title"/>
          </p:nvPr>
        </p:nvSpPr>
        <p:spPr>
          <a:xfrm>
            <a:off x="442300" y="31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22">
                <a:solidFill>
                  <a:srgbClr val="1C4587"/>
                </a:solidFill>
              </a:rPr>
              <a:t>Herramientas Utilizadas</a:t>
            </a:r>
            <a:endParaRPr b="1">
              <a:solidFill>
                <a:srgbClr val="1C4587"/>
              </a:solidFill>
            </a:endParaRPr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6">
            <a:alphaModFix/>
          </a:blip>
          <a:srcRect b="0" l="16523" r="17803" t="0"/>
          <a:stretch/>
        </p:blipFill>
        <p:spPr>
          <a:xfrm>
            <a:off x="5159264" y="967475"/>
            <a:ext cx="1752311" cy="1780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3022">
                <a:solidFill>
                  <a:srgbClr val="073763"/>
                </a:solidFill>
              </a:rPr>
              <a:t>Azure Cognitive Services - Face</a:t>
            </a:r>
            <a:r>
              <a:rPr b="1" lang="es">
                <a:solidFill>
                  <a:srgbClr val="1C4587"/>
                </a:solidFill>
              </a:rPr>
              <a:t> 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73" name="Google Shape;73;p15"/>
          <p:cNvSpPr txBox="1"/>
          <p:nvPr>
            <p:ph idx="1" type="body"/>
          </p:nvPr>
        </p:nvSpPr>
        <p:spPr>
          <a:xfrm>
            <a:off x="311700" y="1152475"/>
            <a:ext cx="3153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1200"/>
              </a:spcAft>
              <a:buNone/>
            </a:pPr>
            <a:r>
              <a:rPr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El servicio de Azure ofrece detectar </a:t>
            </a:r>
            <a:r>
              <a:rPr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una o varias caras humanas junto con atributos como la </a:t>
            </a:r>
            <a:r>
              <a:rPr b="1"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edad</a:t>
            </a:r>
            <a:r>
              <a:rPr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la </a:t>
            </a:r>
            <a:r>
              <a:rPr b="1"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emoción,</a:t>
            </a:r>
            <a:r>
              <a:rPr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la </a:t>
            </a:r>
            <a:r>
              <a:rPr b="1"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posición</a:t>
            </a:r>
            <a:r>
              <a:rPr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la </a:t>
            </a:r>
            <a:r>
              <a:rPr b="1"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sonrisa</a:t>
            </a:r>
            <a:r>
              <a:rPr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y el </a:t>
            </a:r>
            <a:r>
              <a:rPr b="1"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vello facial</a:t>
            </a:r>
            <a:r>
              <a:rPr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incluidos </a:t>
            </a:r>
            <a:r>
              <a:rPr b="1"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27 puntos</a:t>
            </a:r>
            <a:r>
              <a:rPr lang="es" sz="17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de referencia para cada cara de la imagen.</a:t>
            </a:r>
            <a:endParaRPr sz="17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22180" y="1152475"/>
            <a:ext cx="3980145" cy="228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29227" l="29534" r="32361" t="14554"/>
          <a:stretch/>
        </p:blipFill>
        <p:spPr>
          <a:xfrm>
            <a:off x="3464700" y="2676950"/>
            <a:ext cx="1920301" cy="221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6"/>
          <p:cNvSpPr txBox="1"/>
          <p:nvPr>
            <p:ph type="title"/>
          </p:nvPr>
        </p:nvSpPr>
        <p:spPr>
          <a:xfrm>
            <a:off x="311700" y="153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73763"/>
                </a:solidFill>
              </a:rPr>
              <a:t>Reconocer personas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82" name="Google Shape;82;p16"/>
          <p:cNvSpPr txBox="1"/>
          <p:nvPr>
            <p:ph idx="1" type="body"/>
          </p:nvPr>
        </p:nvSpPr>
        <p:spPr>
          <a:xfrm>
            <a:off x="311700" y="726400"/>
            <a:ext cx="8347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El </a:t>
            </a:r>
            <a:r>
              <a:rPr b="1"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usuario alimenta la interfaz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con </a:t>
            </a:r>
            <a:r>
              <a:rPr b="1"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fotos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de su </a:t>
            </a:r>
            <a:r>
              <a:rPr b="1"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rostro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o de la persona a reconocer y  su </a:t>
            </a:r>
            <a:r>
              <a:rPr b="1"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nombre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.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rbel"/>
              <a:buChar char="-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En caso de que no se tengan fotos, es posible entrenar al bot directamente con tu camara web.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Después de esto se da clic en </a:t>
            </a:r>
            <a:r>
              <a:rPr b="1"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“Entrenar”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y el modelo </a:t>
            </a:r>
            <a:r>
              <a:rPr b="1"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almacena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el rostro ingresado.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Char char="-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Una vez entrenado el modelo, cuando se vuelva a tomar una foto, se </a:t>
            </a:r>
            <a:r>
              <a:rPr b="1"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detectará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quien es la </a:t>
            </a:r>
            <a:r>
              <a:rPr b="1"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persona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que se encuentra en esa foto.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83" name="Google Shape;83;p16"/>
          <p:cNvPicPr preferRelativeResize="0"/>
          <p:nvPr/>
        </p:nvPicPr>
        <p:blipFill rotWithShape="1">
          <a:blip r:embed="rId4">
            <a:alphaModFix/>
          </a:blip>
          <a:srcRect b="6042" l="13841" r="13652" t="10728"/>
          <a:stretch/>
        </p:blipFill>
        <p:spPr>
          <a:xfrm>
            <a:off x="6208375" y="3436050"/>
            <a:ext cx="2380800" cy="1536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</a:rPr>
              <a:t>Proceso de Entrenamiento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90" name="Google Shape;90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rbel"/>
              <a:buChar char="●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Los rostros almacenados, pueden ser eliminados y entrenar al bot desde cero, para esto se da clic en </a:t>
            </a:r>
            <a:r>
              <a:rPr b="1"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"olvidar" 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, y al momento de querer ver la lista de los rostros guardados este 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aparecerá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vacío.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rbel"/>
              <a:buChar char="●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Al realizar esto es posible volver a entrenar el bot con nuevos rostros, esto desde una misma página.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rbel"/>
              <a:buChar char="●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Se pueden almacenar rostros de personas diferentes.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rbel"/>
              <a:buChar char="●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Esta 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información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 se guarda nativamente en los servicios de azure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8"/>
          <p:cNvSpPr txBox="1"/>
          <p:nvPr>
            <p:ph type="title"/>
          </p:nvPr>
        </p:nvSpPr>
        <p:spPr>
          <a:xfrm>
            <a:off x="311700" y="445025"/>
            <a:ext cx="8520600" cy="111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1C4587"/>
                </a:solidFill>
              </a:rPr>
              <a:t>Detectar si una persona </a:t>
            </a:r>
            <a:r>
              <a:rPr b="1" lang="es">
                <a:solidFill>
                  <a:srgbClr val="1C4587"/>
                </a:solidFill>
              </a:rPr>
              <a:t>está</a:t>
            </a:r>
            <a:r>
              <a:rPr b="1" lang="es">
                <a:solidFill>
                  <a:srgbClr val="1C4587"/>
                </a:solidFill>
              </a:rPr>
              <a:t> </a:t>
            </a:r>
            <a:r>
              <a:rPr b="1" lang="es">
                <a:solidFill>
                  <a:srgbClr val="1C4587"/>
                </a:solidFill>
              </a:rPr>
              <a:t>físicamente</a:t>
            </a:r>
            <a:r>
              <a:rPr b="1" lang="es">
                <a:solidFill>
                  <a:srgbClr val="1C4587"/>
                </a:solidFill>
              </a:rPr>
              <a:t> frente a la </a:t>
            </a:r>
            <a:r>
              <a:rPr b="1" lang="es">
                <a:solidFill>
                  <a:srgbClr val="1C4587"/>
                </a:solidFill>
              </a:rPr>
              <a:t>cámara</a:t>
            </a:r>
            <a:endParaRPr b="1">
              <a:solidFill>
                <a:srgbClr val="1C4587"/>
              </a:solidFill>
            </a:endParaRPr>
          </a:p>
        </p:txBody>
      </p:sp>
      <p:sp>
        <p:nvSpPr>
          <p:cNvPr id="97" name="Google Shape;97;p18"/>
          <p:cNvSpPr txBox="1"/>
          <p:nvPr>
            <p:ph idx="1" type="body"/>
          </p:nvPr>
        </p:nvSpPr>
        <p:spPr>
          <a:xfrm>
            <a:off x="311700" y="1598750"/>
            <a:ext cx="8520600" cy="27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Para realizar esto, al momento de iniciar el Facial Recognition, pide al usuario que realice una serie de expresiones o movimientos de cabeza random, una vez que los realices el programa te aprobará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 rotWithShape="1">
          <a:blip r:embed="rId4">
            <a:alphaModFix/>
          </a:blip>
          <a:srcRect b="20349" l="0" r="0" t="20081"/>
          <a:stretch/>
        </p:blipFill>
        <p:spPr>
          <a:xfrm>
            <a:off x="3817425" y="2838150"/>
            <a:ext cx="4745602" cy="1590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9"/>
          <p:cNvSpPr txBox="1"/>
          <p:nvPr>
            <p:ph type="title"/>
          </p:nvPr>
        </p:nvSpPr>
        <p:spPr>
          <a:xfrm>
            <a:off x="311700" y="314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s">
                <a:solidFill>
                  <a:srgbClr val="073763"/>
                </a:solidFill>
              </a:rPr>
              <a:t>Detectar rostros y emociones</a:t>
            </a:r>
            <a:endParaRPr b="1">
              <a:solidFill>
                <a:srgbClr val="073763"/>
              </a:solidFill>
            </a:endParaRPr>
          </a:p>
        </p:txBody>
      </p:sp>
      <p:sp>
        <p:nvSpPr>
          <p:cNvPr id="105" name="Google Shape;105;p19"/>
          <p:cNvSpPr txBox="1"/>
          <p:nvPr>
            <p:ph idx="1" type="body"/>
          </p:nvPr>
        </p:nvSpPr>
        <p:spPr>
          <a:xfrm>
            <a:off x="442025" y="952300"/>
            <a:ext cx="8298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Mientras se están realizando las pruebas, el programa recolecta los siguientes datos: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rbel"/>
              <a:buChar char="-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Las emociones del rostro que </a:t>
            </a: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capturó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rbel"/>
              <a:buChar char="-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Si trae lentes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rbel"/>
              <a:buChar char="-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la posición de la cabeza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-3492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Corbel"/>
              <a:buChar char="-"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Género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s" sz="1900">
                <a:solidFill>
                  <a:schemeClr val="dk1"/>
                </a:solidFill>
                <a:latin typeface="Corbel"/>
                <a:ea typeface="Corbel"/>
                <a:cs typeface="Corbel"/>
                <a:sym typeface="Corbel"/>
              </a:rPr>
              <a:t>Estas emociones capturadas, se guardan en mongodb, en el  caso que se requieran realizar futuros análisis.</a:t>
            </a:r>
            <a:endParaRPr sz="1900">
              <a:solidFill>
                <a:schemeClr val="dk1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99375" y="1513676"/>
            <a:ext cx="2668074" cy="165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type="title"/>
          </p:nvPr>
        </p:nvSpPr>
        <p:spPr>
          <a:xfrm>
            <a:off x="2295575" y="883950"/>
            <a:ext cx="42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latin typeface="Arvo"/>
                <a:ea typeface="Arvo"/>
                <a:cs typeface="Arvo"/>
                <a:sym typeface="Arvo"/>
              </a:rPr>
              <a:t>Ahora pasemos a la Demo</a:t>
            </a:r>
            <a:endParaRPr>
              <a:latin typeface="Arvo"/>
              <a:ea typeface="Arvo"/>
              <a:cs typeface="Arvo"/>
              <a:sym typeface="Arv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